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9" r:id="rId2"/>
    <p:sldId id="256" r:id="rId3"/>
    <p:sldId id="266" r:id="rId4"/>
    <p:sldId id="274" r:id="rId5"/>
    <p:sldId id="268" r:id="rId6"/>
    <p:sldId id="267" r:id="rId7"/>
    <p:sldId id="270" r:id="rId8"/>
    <p:sldId id="271" r:id="rId9"/>
    <p:sldId id="262" r:id="rId10"/>
    <p:sldId id="260" r:id="rId11"/>
    <p:sldId id="263" r:id="rId12"/>
    <p:sldId id="269" r:id="rId13"/>
    <p:sldId id="264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swadip Maity" initials="BM" lastIdx="1" clrIdx="0">
    <p:extLst>
      <p:ext uri="{19B8F6BF-5375-455C-9EA6-DF929625EA0E}">
        <p15:presenceInfo xmlns:p15="http://schemas.microsoft.com/office/powerpoint/2012/main" userId="S-1-5-21-2146773085-903363285-719344707-198146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8983" autoAdjust="0"/>
    <p:restoredTop sz="94660"/>
  </p:normalViewPr>
  <p:slideViewPr>
    <p:cSldViewPr snapToGrid="0">
      <p:cViewPr varScale="1">
        <p:scale>
          <a:sx n="69" d="100"/>
          <a:sy n="69" d="100"/>
        </p:scale>
        <p:origin x="65" y="1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2D019-CE35-42AB-BF45-52F6F15A522D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34AE3-66FE-4C08-AA12-0B1E889E2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15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34AE3-66FE-4C08-AA12-0B1E889E2C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198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34AE3-66FE-4C08-AA12-0B1E889E2C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506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34AE3-66FE-4C08-AA12-0B1E889E2C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569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34AE3-66FE-4C08-AA12-0B1E889E2C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08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34AE3-66FE-4C08-AA12-0B1E889E2C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57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34AE3-66FE-4C08-AA12-0B1E889E2C1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4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34AE3-66FE-4C08-AA12-0B1E889E2C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921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34AE3-66FE-4C08-AA12-0B1E889E2C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32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34AE3-66FE-4C08-AA12-0B1E889E2C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62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34AE3-66FE-4C08-AA12-0B1E889E2C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94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34AE3-66FE-4C08-AA12-0B1E889E2C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132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34AE3-66FE-4C08-AA12-0B1E889E2C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684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34AE3-66FE-4C08-AA12-0B1E889E2C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43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34AE3-66FE-4C08-AA12-0B1E889E2C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09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E8107-4BFD-4F8D-8019-CF0C9218A0E9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5A8A-69A9-476D-B862-50087C91F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743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E8107-4BFD-4F8D-8019-CF0C9218A0E9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5A8A-69A9-476D-B862-50087C91F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386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E8107-4BFD-4F8D-8019-CF0C9218A0E9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5A8A-69A9-476D-B862-50087C91F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315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E8107-4BFD-4F8D-8019-CF0C9218A0E9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5A8A-69A9-476D-B862-50087C91F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34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E8107-4BFD-4F8D-8019-CF0C9218A0E9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5A8A-69A9-476D-B862-50087C91F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8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E8107-4BFD-4F8D-8019-CF0C9218A0E9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5A8A-69A9-476D-B862-50087C91F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27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E8107-4BFD-4F8D-8019-CF0C9218A0E9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5A8A-69A9-476D-B862-50087C91F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14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E8107-4BFD-4F8D-8019-CF0C9218A0E9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5A8A-69A9-476D-B862-50087C91F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993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E8107-4BFD-4F8D-8019-CF0C9218A0E9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5A8A-69A9-476D-B862-50087C91F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81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E8107-4BFD-4F8D-8019-CF0C9218A0E9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5A8A-69A9-476D-B862-50087C91F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050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E8107-4BFD-4F8D-8019-CF0C9218A0E9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5A8A-69A9-476D-B862-50087C91F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3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E8107-4BFD-4F8D-8019-CF0C9218A0E9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95A8A-69A9-476D-B862-50087C91F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370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O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09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4" y="304792"/>
            <a:ext cx="12090400" cy="622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193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ore0.staticworld.net/images/article/2013/04/botnet-100034898-ori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973" y="12649"/>
            <a:ext cx="9076168" cy="680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506" y="5390284"/>
            <a:ext cx="4415321" cy="14412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17393" y="5378628"/>
            <a:ext cx="10315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/>
              <a:t>A botnet is a number of Internet-connected computers autonomously communicating with other similar machines in which components located on networked computers communicate and coordinate their actions by command and control (C&amp;C) or by passing messages to one another without the owners' knowledge.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23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l="-10000" t="-15000" r="-10000" b="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399257"/>
            <a:ext cx="1219200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2400" dirty="0"/>
              <a:t>A malware that turns computer systems running Linux into remotely controlled "bots", that can be used as part of a botnet in large-scale network attacks. It primarily targets online consumer devices such as remote cameras and home routers.</a:t>
            </a:r>
            <a:endParaRPr lang="en-US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03350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907" y="27569"/>
            <a:ext cx="1379706" cy="1095506"/>
          </a:xfrm>
        </p:spPr>
        <p:txBody>
          <a:bodyPr/>
          <a:lstStyle/>
          <a:p>
            <a:r>
              <a:rPr lang="en-US" dirty="0"/>
              <a:t>OTA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776" y="0"/>
            <a:ext cx="8704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8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6430" y="127226"/>
            <a:ext cx="4023602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742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600" spc="-100" dirty="0">
                <a:ln w="3175">
                  <a:noFill/>
                </a:ln>
                <a:solidFill>
                  <a:srgbClr val="0070C0"/>
                </a:solidFill>
                <a:latin typeface="Segoe UI Light"/>
                <a:cs typeface="Segoe UI" pitchFamily="34" charset="0"/>
              </a:rPr>
              <a:t>MakerzBay Overview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23587" y="6140036"/>
            <a:ext cx="1196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Build Failures </a:t>
            </a:r>
          </a:p>
          <a:p>
            <a:r>
              <a:rPr lang="en-US" sz="1400" dirty="0">
                <a:solidFill>
                  <a:schemeClr val="bg1"/>
                </a:solidFill>
              </a:rPr>
              <a:t>Showcase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78504" y="3923671"/>
            <a:ext cx="8067040" cy="2609209"/>
            <a:chOff x="3933477" y="2251438"/>
            <a:chExt cx="5574292" cy="2265132"/>
          </a:xfrm>
        </p:grpSpPr>
        <p:sp>
          <p:nvSpPr>
            <p:cNvPr id="7" name="Freeform 6"/>
            <p:cNvSpPr/>
            <p:nvPr/>
          </p:nvSpPr>
          <p:spPr>
            <a:xfrm>
              <a:off x="3933477" y="2251438"/>
              <a:ext cx="1768703" cy="2248046"/>
            </a:xfrm>
            <a:custGeom>
              <a:avLst/>
              <a:gdLst>
                <a:gd name="connsiteX0" fmla="*/ 0 w 1768703"/>
                <a:gd name="connsiteY0" fmla="*/ 0 h 3093713"/>
                <a:gd name="connsiteX1" fmla="*/ 1768703 w 1768703"/>
                <a:gd name="connsiteY1" fmla="*/ 0 h 3093713"/>
                <a:gd name="connsiteX2" fmla="*/ 1768703 w 1768703"/>
                <a:gd name="connsiteY2" fmla="*/ 3093713 h 3093713"/>
                <a:gd name="connsiteX3" fmla="*/ 0 w 1768703"/>
                <a:gd name="connsiteY3" fmla="*/ 3093713 h 3093713"/>
                <a:gd name="connsiteX4" fmla="*/ 0 w 1768703"/>
                <a:gd name="connsiteY4" fmla="*/ 0 h 309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703" h="3093713">
                  <a:moveTo>
                    <a:pt x="0" y="0"/>
                  </a:moveTo>
                  <a:lnTo>
                    <a:pt x="1768703" y="0"/>
                  </a:lnTo>
                  <a:lnTo>
                    <a:pt x="1768703" y="3093713"/>
                  </a:lnTo>
                  <a:lnTo>
                    <a:pt x="0" y="30937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E2DF"/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960" tIns="60960" rIns="60960" bIns="2226560" numCol="1" spcCol="1270" anchor="t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dirty="0">
                  <a:solidFill>
                    <a:srgbClr val="CCE2D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Enable others to innovate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113224" y="2251438"/>
              <a:ext cx="5394545" cy="2265132"/>
              <a:chOff x="5307542" y="3010461"/>
              <a:chExt cx="5394545" cy="2265132"/>
            </a:xfrm>
          </p:grpSpPr>
          <p:sp>
            <p:nvSpPr>
              <p:cNvPr id="9" name="Freeform 8"/>
              <p:cNvSpPr/>
              <p:nvPr/>
            </p:nvSpPr>
            <p:spPr>
              <a:xfrm>
                <a:off x="5307542" y="3224772"/>
                <a:ext cx="1414962" cy="434216"/>
              </a:xfrm>
              <a:custGeom>
                <a:avLst/>
                <a:gdLst>
                  <a:gd name="connsiteX0" fmla="*/ 0 w 1414962"/>
                  <a:gd name="connsiteY0" fmla="*/ 0 h 607790"/>
                  <a:gd name="connsiteX1" fmla="*/ 1414962 w 1414962"/>
                  <a:gd name="connsiteY1" fmla="*/ 0 h 607790"/>
                  <a:gd name="connsiteX2" fmla="*/ 1414962 w 1414962"/>
                  <a:gd name="connsiteY2" fmla="*/ 607790 h 607790"/>
                  <a:gd name="connsiteX3" fmla="*/ 0 w 1414962"/>
                  <a:gd name="connsiteY3" fmla="*/ 607790 h 607790"/>
                  <a:gd name="connsiteX4" fmla="*/ 0 w 1414962"/>
                  <a:gd name="connsiteY4" fmla="*/ 0 h 60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4962" h="607790">
                    <a:moveTo>
                      <a:pt x="0" y="0"/>
                    </a:moveTo>
                    <a:lnTo>
                      <a:pt x="1414962" y="0"/>
                    </a:lnTo>
                    <a:lnTo>
                      <a:pt x="1414962" y="607790"/>
                    </a:lnTo>
                    <a:lnTo>
                      <a:pt x="0" y="6077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4139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0822" tIns="42567" rIns="50822" bIns="42567" numCol="1" spcCol="1270" anchor="ctr" anchorCtr="0">
                <a:noAutofit/>
              </a:bodyPr>
              <a:lstStyle/>
              <a:p>
                <a:pPr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dirty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Resources &amp; space</a:t>
                </a:r>
              </a:p>
            </p:txBody>
          </p:sp>
          <p:sp>
            <p:nvSpPr>
              <p:cNvPr id="10" name="Freeform 9"/>
              <p:cNvSpPr/>
              <p:nvPr/>
            </p:nvSpPr>
            <p:spPr>
              <a:xfrm>
                <a:off x="5307542" y="3748780"/>
                <a:ext cx="1414962" cy="434216"/>
              </a:xfrm>
              <a:custGeom>
                <a:avLst/>
                <a:gdLst>
                  <a:gd name="connsiteX0" fmla="*/ 0 w 1414962"/>
                  <a:gd name="connsiteY0" fmla="*/ 0 h 607790"/>
                  <a:gd name="connsiteX1" fmla="*/ 1414962 w 1414962"/>
                  <a:gd name="connsiteY1" fmla="*/ 0 h 607790"/>
                  <a:gd name="connsiteX2" fmla="*/ 1414962 w 1414962"/>
                  <a:gd name="connsiteY2" fmla="*/ 607790 h 607790"/>
                  <a:gd name="connsiteX3" fmla="*/ 0 w 1414962"/>
                  <a:gd name="connsiteY3" fmla="*/ 607790 h 607790"/>
                  <a:gd name="connsiteX4" fmla="*/ 0 w 1414962"/>
                  <a:gd name="connsiteY4" fmla="*/ 0 h 60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4962" h="607790">
                    <a:moveTo>
                      <a:pt x="0" y="0"/>
                    </a:moveTo>
                    <a:lnTo>
                      <a:pt x="1414962" y="0"/>
                    </a:lnTo>
                    <a:lnTo>
                      <a:pt x="1414962" y="607790"/>
                    </a:lnTo>
                    <a:lnTo>
                      <a:pt x="0" y="6077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4139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0822" tIns="42567" rIns="50822" bIns="42567" numCol="1" spcCol="1270" anchor="ctr" anchorCtr="0">
                <a:noAutofit/>
              </a:bodyPr>
              <a:lstStyle/>
              <a:p>
                <a:pPr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dirty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Skill development</a:t>
                </a:r>
              </a:p>
            </p:txBody>
          </p:sp>
          <p:sp>
            <p:nvSpPr>
              <p:cNvPr id="11" name="Freeform 10"/>
              <p:cNvSpPr/>
              <p:nvPr/>
            </p:nvSpPr>
            <p:spPr>
              <a:xfrm>
                <a:off x="7032028" y="3010461"/>
                <a:ext cx="1768703" cy="2248046"/>
              </a:xfrm>
              <a:custGeom>
                <a:avLst/>
                <a:gdLst>
                  <a:gd name="connsiteX0" fmla="*/ 0 w 1768703"/>
                  <a:gd name="connsiteY0" fmla="*/ 0 h 3093713"/>
                  <a:gd name="connsiteX1" fmla="*/ 1768703 w 1768703"/>
                  <a:gd name="connsiteY1" fmla="*/ 0 h 3093713"/>
                  <a:gd name="connsiteX2" fmla="*/ 1768703 w 1768703"/>
                  <a:gd name="connsiteY2" fmla="*/ 3093713 h 3093713"/>
                  <a:gd name="connsiteX3" fmla="*/ 0 w 1768703"/>
                  <a:gd name="connsiteY3" fmla="*/ 3093713 h 3093713"/>
                  <a:gd name="connsiteX4" fmla="*/ 0 w 1768703"/>
                  <a:gd name="connsiteY4" fmla="*/ 0 h 3093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703" h="3093713">
                    <a:moveTo>
                      <a:pt x="0" y="0"/>
                    </a:moveTo>
                    <a:lnTo>
                      <a:pt x="1768703" y="0"/>
                    </a:lnTo>
                    <a:lnTo>
                      <a:pt x="1768703" y="3093713"/>
                    </a:lnTo>
                    <a:lnTo>
                      <a:pt x="0" y="30937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E2DF"/>
              </a:solidFill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0960" tIns="60960" rIns="60960" bIns="2226560" numCol="1" spcCol="1270" anchor="t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200" dirty="0">
                    <a:solidFill>
                      <a:srgbClr val="CCE2D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Develop prototypes</a:t>
                </a:r>
              </a:p>
            </p:txBody>
          </p:sp>
          <p:sp>
            <p:nvSpPr>
              <p:cNvPr id="12" name="Freeform 11"/>
              <p:cNvSpPr/>
              <p:nvPr/>
            </p:nvSpPr>
            <p:spPr>
              <a:xfrm>
                <a:off x="7208898" y="3224772"/>
                <a:ext cx="1414962" cy="434216"/>
              </a:xfrm>
              <a:custGeom>
                <a:avLst/>
                <a:gdLst>
                  <a:gd name="connsiteX0" fmla="*/ 0 w 1414962"/>
                  <a:gd name="connsiteY0" fmla="*/ 60779 h 607790"/>
                  <a:gd name="connsiteX1" fmla="*/ 60779 w 1414962"/>
                  <a:gd name="connsiteY1" fmla="*/ 0 h 607790"/>
                  <a:gd name="connsiteX2" fmla="*/ 1354183 w 1414962"/>
                  <a:gd name="connsiteY2" fmla="*/ 0 h 607790"/>
                  <a:gd name="connsiteX3" fmla="*/ 1414962 w 1414962"/>
                  <a:gd name="connsiteY3" fmla="*/ 60779 h 607790"/>
                  <a:gd name="connsiteX4" fmla="*/ 1414962 w 1414962"/>
                  <a:gd name="connsiteY4" fmla="*/ 547011 h 607790"/>
                  <a:gd name="connsiteX5" fmla="*/ 1354183 w 1414962"/>
                  <a:gd name="connsiteY5" fmla="*/ 607790 h 607790"/>
                  <a:gd name="connsiteX6" fmla="*/ 60779 w 1414962"/>
                  <a:gd name="connsiteY6" fmla="*/ 607790 h 607790"/>
                  <a:gd name="connsiteX7" fmla="*/ 0 w 1414962"/>
                  <a:gd name="connsiteY7" fmla="*/ 547011 h 607790"/>
                  <a:gd name="connsiteX8" fmla="*/ 0 w 1414962"/>
                  <a:gd name="connsiteY8" fmla="*/ 60779 h 60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14962" h="607790">
                    <a:moveTo>
                      <a:pt x="0" y="60779"/>
                    </a:moveTo>
                    <a:cubicBezTo>
                      <a:pt x="0" y="27212"/>
                      <a:pt x="27212" y="0"/>
                      <a:pt x="60779" y="0"/>
                    </a:cubicBezTo>
                    <a:lnTo>
                      <a:pt x="1354183" y="0"/>
                    </a:lnTo>
                    <a:cubicBezTo>
                      <a:pt x="1387750" y="0"/>
                      <a:pt x="1414962" y="27212"/>
                      <a:pt x="1414962" y="60779"/>
                    </a:cubicBezTo>
                    <a:lnTo>
                      <a:pt x="1414962" y="547011"/>
                    </a:lnTo>
                    <a:cubicBezTo>
                      <a:pt x="1414962" y="580578"/>
                      <a:pt x="1387750" y="607790"/>
                      <a:pt x="1354183" y="607790"/>
                    </a:cubicBezTo>
                    <a:lnTo>
                      <a:pt x="60779" y="607790"/>
                    </a:lnTo>
                    <a:cubicBezTo>
                      <a:pt x="27212" y="607790"/>
                      <a:pt x="0" y="580578"/>
                      <a:pt x="0" y="547011"/>
                    </a:cubicBezTo>
                    <a:lnTo>
                      <a:pt x="0" y="60779"/>
                    </a:lnTo>
                    <a:close/>
                  </a:path>
                </a:pathLst>
              </a:custGeom>
              <a:solidFill>
                <a:srgbClr val="004139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0822" tIns="42567" rIns="50822" bIns="42567" numCol="1" spcCol="1270" anchor="ctr" anchorCtr="0">
                <a:noAutofit/>
              </a:bodyPr>
              <a:lstStyle/>
              <a:p>
                <a:pPr lvl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dirty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</a:t>
                </a:r>
                <a:r>
                  <a:rPr lang="en-US" sz="1400" kern="1200" dirty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iz scenario enablement</a:t>
                </a:r>
              </a:p>
            </p:txBody>
          </p:sp>
          <p:sp>
            <p:nvSpPr>
              <p:cNvPr id="13" name="Freeform 12"/>
              <p:cNvSpPr/>
              <p:nvPr/>
            </p:nvSpPr>
            <p:spPr>
              <a:xfrm>
                <a:off x="7208898" y="3748780"/>
                <a:ext cx="1414962" cy="434216"/>
              </a:xfrm>
              <a:custGeom>
                <a:avLst/>
                <a:gdLst>
                  <a:gd name="connsiteX0" fmla="*/ 0 w 1414962"/>
                  <a:gd name="connsiteY0" fmla="*/ 60779 h 607790"/>
                  <a:gd name="connsiteX1" fmla="*/ 60779 w 1414962"/>
                  <a:gd name="connsiteY1" fmla="*/ 0 h 607790"/>
                  <a:gd name="connsiteX2" fmla="*/ 1354183 w 1414962"/>
                  <a:gd name="connsiteY2" fmla="*/ 0 h 607790"/>
                  <a:gd name="connsiteX3" fmla="*/ 1414962 w 1414962"/>
                  <a:gd name="connsiteY3" fmla="*/ 60779 h 607790"/>
                  <a:gd name="connsiteX4" fmla="*/ 1414962 w 1414962"/>
                  <a:gd name="connsiteY4" fmla="*/ 547011 h 607790"/>
                  <a:gd name="connsiteX5" fmla="*/ 1354183 w 1414962"/>
                  <a:gd name="connsiteY5" fmla="*/ 607790 h 607790"/>
                  <a:gd name="connsiteX6" fmla="*/ 60779 w 1414962"/>
                  <a:gd name="connsiteY6" fmla="*/ 607790 h 607790"/>
                  <a:gd name="connsiteX7" fmla="*/ 0 w 1414962"/>
                  <a:gd name="connsiteY7" fmla="*/ 547011 h 607790"/>
                  <a:gd name="connsiteX8" fmla="*/ 0 w 1414962"/>
                  <a:gd name="connsiteY8" fmla="*/ 60779 h 60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14962" h="607790">
                    <a:moveTo>
                      <a:pt x="0" y="60779"/>
                    </a:moveTo>
                    <a:cubicBezTo>
                      <a:pt x="0" y="27212"/>
                      <a:pt x="27212" y="0"/>
                      <a:pt x="60779" y="0"/>
                    </a:cubicBezTo>
                    <a:lnTo>
                      <a:pt x="1354183" y="0"/>
                    </a:lnTo>
                    <a:cubicBezTo>
                      <a:pt x="1387750" y="0"/>
                      <a:pt x="1414962" y="27212"/>
                      <a:pt x="1414962" y="60779"/>
                    </a:cubicBezTo>
                    <a:lnTo>
                      <a:pt x="1414962" y="547011"/>
                    </a:lnTo>
                    <a:cubicBezTo>
                      <a:pt x="1414962" y="580578"/>
                      <a:pt x="1387750" y="607790"/>
                      <a:pt x="1354183" y="607790"/>
                    </a:cubicBezTo>
                    <a:lnTo>
                      <a:pt x="60779" y="607790"/>
                    </a:lnTo>
                    <a:cubicBezTo>
                      <a:pt x="27212" y="607790"/>
                      <a:pt x="0" y="580578"/>
                      <a:pt x="0" y="547011"/>
                    </a:cubicBezTo>
                    <a:lnTo>
                      <a:pt x="0" y="60779"/>
                    </a:lnTo>
                    <a:close/>
                  </a:path>
                </a:pathLst>
              </a:custGeom>
              <a:solidFill>
                <a:srgbClr val="004139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0822" tIns="42567" rIns="50822" bIns="42567" numCol="1" spcCol="1270" anchor="ctr" anchorCtr="0">
                <a:noAutofit/>
              </a:bodyPr>
              <a:lstStyle/>
              <a:p>
                <a:pPr lvl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 dirty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Whitespace innovation</a:t>
                </a:r>
              </a:p>
            </p:txBody>
          </p:sp>
          <p:sp>
            <p:nvSpPr>
              <p:cNvPr id="14" name="Freeform 13"/>
              <p:cNvSpPr/>
              <p:nvPr/>
            </p:nvSpPr>
            <p:spPr>
              <a:xfrm>
                <a:off x="8933384" y="3010461"/>
                <a:ext cx="1768703" cy="2265132"/>
              </a:xfrm>
              <a:custGeom>
                <a:avLst/>
                <a:gdLst>
                  <a:gd name="connsiteX0" fmla="*/ 0 w 1768703"/>
                  <a:gd name="connsiteY0" fmla="*/ 0 h 3093713"/>
                  <a:gd name="connsiteX1" fmla="*/ 1768703 w 1768703"/>
                  <a:gd name="connsiteY1" fmla="*/ 0 h 3093713"/>
                  <a:gd name="connsiteX2" fmla="*/ 1768703 w 1768703"/>
                  <a:gd name="connsiteY2" fmla="*/ 3093713 h 3093713"/>
                  <a:gd name="connsiteX3" fmla="*/ 0 w 1768703"/>
                  <a:gd name="connsiteY3" fmla="*/ 3093713 h 3093713"/>
                  <a:gd name="connsiteX4" fmla="*/ 0 w 1768703"/>
                  <a:gd name="connsiteY4" fmla="*/ 0 h 3093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703" h="3093713">
                    <a:moveTo>
                      <a:pt x="0" y="0"/>
                    </a:moveTo>
                    <a:lnTo>
                      <a:pt x="1768703" y="0"/>
                    </a:lnTo>
                    <a:lnTo>
                      <a:pt x="1768703" y="3093713"/>
                    </a:lnTo>
                    <a:lnTo>
                      <a:pt x="0" y="30937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E2DF"/>
              </a:solidFill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0960" tIns="60960" rIns="60960" bIns="2226560" numCol="1" spcCol="1270" anchor="t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200" dirty="0">
                    <a:solidFill>
                      <a:srgbClr val="CCE2D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Build industry interfaces</a:t>
                </a:r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9110255" y="3224772"/>
                <a:ext cx="1414962" cy="434216"/>
              </a:xfrm>
              <a:custGeom>
                <a:avLst/>
                <a:gdLst>
                  <a:gd name="connsiteX0" fmla="*/ 0 w 1414962"/>
                  <a:gd name="connsiteY0" fmla="*/ 0 h 607790"/>
                  <a:gd name="connsiteX1" fmla="*/ 1414962 w 1414962"/>
                  <a:gd name="connsiteY1" fmla="*/ 0 h 607790"/>
                  <a:gd name="connsiteX2" fmla="*/ 1414962 w 1414962"/>
                  <a:gd name="connsiteY2" fmla="*/ 607790 h 607790"/>
                  <a:gd name="connsiteX3" fmla="*/ 0 w 1414962"/>
                  <a:gd name="connsiteY3" fmla="*/ 607790 h 607790"/>
                  <a:gd name="connsiteX4" fmla="*/ 0 w 1414962"/>
                  <a:gd name="connsiteY4" fmla="*/ 0 h 60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4962" h="607790">
                    <a:moveTo>
                      <a:pt x="0" y="0"/>
                    </a:moveTo>
                    <a:lnTo>
                      <a:pt x="1414962" y="0"/>
                    </a:lnTo>
                    <a:lnTo>
                      <a:pt x="1414962" y="607790"/>
                    </a:lnTo>
                    <a:lnTo>
                      <a:pt x="0" y="6077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4139"/>
              </a:solidFill>
              <a:ln cap="flat"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0822" tIns="42567" rIns="50822" bIns="42567" numCol="1" spcCol="1270" anchor="ctr" anchorCtr="0">
                <a:noAutofit/>
              </a:bodyPr>
              <a:lstStyle/>
              <a:p>
                <a:pPr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dirty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Outside-in perspective</a:t>
                </a:r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9110255" y="3748780"/>
                <a:ext cx="1414962" cy="434216"/>
              </a:xfrm>
              <a:custGeom>
                <a:avLst/>
                <a:gdLst>
                  <a:gd name="connsiteX0" fmla="*/ 0 w 1414962"/>
                  <a:gd name="connsiteY0" fmla="*/ 0 h 607790"/>
                  <a:gd name="connsiteX1" fmla="*/ 1414962 w 1414962"/>
                  <a:gd name="connsiteY1" fmla="*/ 0 h 607790"/>
                  <a:gd name="connsiteX2" fmla="*/ 1414962 w 1414962"/>
                  <a:gd name="connsiteY2" fmla="*/ 607790 h 607790"/>
                  <a:gd name="connsiteX3" fmla="*/ 0 w 1414962"/>
                  <a:gd name="connsiteY3" fmla="*/ 607790 h 607790"/>
                  <a:gd name="connsiteX4" fmla="*/ 0 w 1414962"/>
                  <a:gd name="connsiteY4" fmla="*/ 0 h 60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4962" h="607790">
                    <a:moveTo>
                      <a:pt x="0" y="0"/>
                    </a:moveTo>
                    <a:lnTo>
                      <a:pt x="1414962" y="0"/>
                    </a:lnTo>
                    <a:lnTo>
                      <a:pt x="1414962" y="607790"/>
                    </a:lnTo>
                    <a:lnTo>
                      <a:pt x="0" y="6077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4139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0822" tIns="42567" rIns="50822" bIns="42567" numCol="1" spcCol="1270" anchor="ctr" anchorCtr="0">
                <a:noAutofit/>
              </a:bodyPr>
              <a:lstStyle/>
              <a:p>
                <a:pPr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dirty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Mentorship &amp; Coaching</a:t>
                </a:r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1024932" y="5375633"/>
            <a:ext cx="10413110" cy="827717"/>
            <a:chOff x="1024931" y="4543591"/>
            <a:chExt cx="10413110" cy="950727"/>
          </a:xfrm>
        </p:grpSpPr>
        <p:grpSp>
          <p:nvGrpSpPr>
            <p:cNvPr id="18" name="Group 17"/>
            <p:cNvGrpSpPr/>
            <p:nvPr/>
          </p:nvGrpSpPr>
          <p:grpSpPr>
            <a:xfrm>
              <a:off x="1024931" y="4543591"/>
              <a:ext cx="9886909" cy="950727"/>
              <a:chOff x="1015872" y="4527308"/>
              <a:chExt cx="10309620" cy="644542"/>
            </a:xfrm>
          </p:grpSpPr>
          <p:sp>
            <p:nvSpPr>
              <p:cNvPr id="25" name="Isosceles Triangle 24"/>
              <p:cNvSpPr/>
              <p:nvPr/>
            </p:nvSpPr>
            <p:spPr bwMode="auto">
              <a:xfrm rot="5400000">
                <a:off x="10925289" y="4771647"/>
                <a:ext cx="644542" cy="155864"/>
              </a:xfrm>
              <a:prstGeom prst="triangle">
                <a:avLst/>
              </a:prstGeom>
              <a:solidFill>
                <a:srgbClr val="55D45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none" lIns="90488" tIns="44450" rIns="90488" bIns="44450" numCol="4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7620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</a:pPr>
                <a:endParaRPr lang="en-US" sz="1200" b="1" kern="0" dirty="0">
                  <a:solidFill>
                    <a:srgbClr val="090D3A"/>
                  </a:solidFill>
                  <a:latin typeface="Tahoma" pitchFamily="34" charset="0"/>
                </a:endParaRPr>
              </a:p>
            </p:txBody>
          </p:sp>
          <p:sp>
            <p:nvSpPr>
              <p:cNvPr id="26" name="Isosceles Triangle 25"/>
              <p:cNvSpPr/>
              <p:nvPr/>
            </p:nvSpPr>
            <p:spPr bwMode="auto">
              <a:xfrm rot="16200000">
                <a:off x="771533" y="4771647"/>
                <a:ext cx="644542" cy="155864"/>
              </a:xfrm>
              <a:prstGeom prst="triangle">
                <a:avLst/>
              </a:prstGeom>
              <a:solidFill>
                <a:srgbClr val="55D45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none" lIns="90488" tIns="44450" rIns="90488" bIns="44450" numCol="4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7620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</a:pPr>
                <a:endParaRPr lang="en-US" sz="1200" b="1" kern="0" dirty="0">
                  <a:solidFill>
                    <a:srgbClr val="090D3A"/>
                  </a:solidFill>
                  <a:latin typeface="Tahoma" pitchFamily="34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1153391" y="4591492"/>
                <a:ext cx="10020490" cy="488373"/>
              </a:xfrm>
              <a:prstGeom prst="rect">
                <a:avLst/>
              </a:prstGeom>
              <a:solidFill>
                <a:srgbClr val="55D45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488" tIns="44450" rIns="90488" bIns="44450" numCol="4" rtlCol="0" anchor="ctr" anchorCtr="0" compatLnSpc="1">
                <a:noAutofit/>
              </a:bodyPr>
              <a:lstStyle/>
              <a:p>
                <a:pPr marL="0" marR="0" indent="0" algn="l" defTabSz="762000" rtl="0" eaLnBrk="0" fontAlgn="base" latinLnBrk="0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Pct val="100000"/>
                  <a:buFontTx/>
                  <a:buNone/>
                  <a:tabLst/>
                </a:pPr>
                <a:endParaRPr kumimoji="0" lang="en-US" sz="1400" b="1" i="0" u="none" strike="noStrike" kern="0" cap="none" baseline="0" dirty="0">
                  <a:solidFill>
                    <a:schemeClr val="bg1">
                      <a:lumMod val="9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1717210" y="4830407"/>
              <a:ext cx="9720831" cy="392231"/>
              <a:chOff x="1453050" y="4830407"/>
              <a:chExt cx="9720831" cy="392231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1453050" y="4830407"/>
                <a:ext cx="2807977" cy="338554"/>
              </a:xfrm>
              <a:prstGeom prst="rect">
                <a:avLst/>
              </a:prstGeom>
              <a:noFill/>
            </p:spPr>
            <p:txBody>
              <a:bodyPr wrap="square" numCol="1" rtlCol="0">
                <a:spAutoFit/>
              </a:bodyPr>
              <a:lstStyle/>
              <a:p>
                <a:pPr marL="176213" indent="-1714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Market Insight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456301" y="4833770"/>
                <a:ext cx="3457784" cy="388868"/>
              </a:xfrm>
              <a:prstGeom prst="rect">
                <a:avLst/>
              </a:prstGeom>
              <a:noFill/>
            </p:spPr>
            <p:txBody>
              <a:bodyPr wrap="square" numCol="1" rtlCol="0">
                <a:spAutoFit/>
              </a:bodyPr>
              <a:lstStyle/>
              <a:p>
                <a:pPr marL="176213" indent="-1714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Technical Knowhow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864130" y="4833770"/>
                <a:ext cx="2807977" cy="338554"/>
              </a:xfrm>
              <a:prstGeom prst="rect">
                <a:avLst/>
              </a:prstGeom>
              <a:noFill/>
            </p:spPr>
            <p:txBody>
              <a:bodyPr wrap="square" numCol="1" rtlCol="0">
                <a:spAutoFit/>
              </a:bodyPr>
              <a:lstStyle/>
              <a:p>
                <a:pPr marL="176213" indent="-1714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Design &amp; Envisioning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8365904" y="4831380"/>
                <a:ext cx="2807977" cy="338554"/>
              </a:xfrm>
              <a:prstGeom prst="rect">
                <a:avLst/>
              </a:prstGeom>
              <a:noFill/>
            </p:spPr>
            <p:txBody>
              <a:bodyPr wrap="square" numCol="1" rtlCol="0">
                <a:spAutoFit/>
              </a:bodyPr>
              <a:lstStyle/>
              <a:p>
                <a:pPr marL="176213" indent="-1714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Industry Connect</a:t>
                </a:r>
              </a:p>
            </p:txBody>
          </p:sp>
        </p:grp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2561" y="4722344"/>
              <a:ext cx="577988" cy="552213"/>
            </a:xfrm>
            <a:prstGeom prst="rect">
              <a:avLst/>
            </a:prstGeom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911" y="2202410"/>
            <a:ext cx="2559643" cy="170642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284" y="2228980"/>
            <a:ext cx="2559643" cy="1690346"/>
          </a:xfrm>
          <a:prstGeom prst="rect">
            <a:avLst/>
          </a:prstGeom>
        </p:spPr>
      </p:pic>
      <p:pic>
        <p:nvPicPr>
          <p:cNvPr id="30" name="Picture 4" descr="http://www.mmk-pr.de/wp-content/uploads/2011/11/Agentur-Team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8" r="19780"/>
          <a:stretch/>
        </p:blipFill>
        <p:spPr bwMode="auto">
          <a:xfrm>
            <a:off x="7492148" y="2220960"/>
            <a:ext cx="2553396" cy="171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7476819" y="1909532"/>
            <a:ext cx="2559641" cy="320039"/>
          </a:xfrm>
          <a:prstGeom prst="rect">
            <a:avLst/>
          </a:prstGeom>
          <a:solidFill>
            <a:srgbClr val="00B294">
              <a:alpha val="82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Build industry interfaces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734284" y="1910860"/>
            <a:ext cx="2559641" cy="320039"/>
          </a:xfrm>
          <a:prstGeom prst="rect">
            <a:avLst/>
          </a:prstGeom>
          <a:solidFill>
            <a:srgbClr val="00B294">
              <a:alpha val="82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Develop prototypes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987913" y="1890850"/>
            <a:ext cx="2559641" cy="318358"/>
          </a:xfrm>
          <a:prstGeom prst="rect">
            <a:avLst/>
          </a:prstGeom>
          <a:solidFill>
            <a:srgbClr val="00B294">
              <a:alpha val="82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Enable others to ‘make’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758173"/>
            <a:ext cx="12192000" cy="830997"/>
          </a:xfrm>
          <a:prstGeom prst="rect">
            <a:avLst/>
          </a:prstGeom>
          <a:solidFill>
            <a:srgbClr val="F2F4F8"/>
          </a:solidFill>
        </p:spPr>
        <p:txBody>
          <a:bodyPr wrap="square" rtlCol="0" anchor="ctr">
            <a:spAutoFit/>
          </a:bodyPr>
          <a:lstStyle/>
          <a:p>
            <a:pPr marL="346075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MakerzBay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is a channel for enabling and facilitating IoT focused innovation across the Microsoft Hyderabad campus –</a:t>
            </a:r>
          </a:p>
          <a:p>
            <a:pPr marL="346075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Calibri" panose="020F0502020204030204" pitchFamily="34" charset="0"/>
                <a:cs typeface="Segoe UI Semilight" panose="020B0402040204020203" pitchFamily="34" charset="0"/>
              </a:rPr>
              <a:t> Specially-designed physical space with tools, technology, equipment, and the environment required to bring ideas to life</a:t>
            </a:r>
          </a:p>
          <a:p>
            <a:pPr marL="346075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Calibri" panose="020F0502020204030204" pitchFamily="34" charset="0"/>
                <a:cs typeface="Segoe UI Semilight" panose="020B0402040204020203" pitchFamily="34" charset="0"/>
              </a:rPr>
              <a:t> Helps envision, ideate, and building futuristic scenarios through bleeding edge technology like IoT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3881" y="5942479"/>
            <a:ext cx="887612" cy="748922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7709" y="6460835"/>
            <a:ext cx="301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makerzbayfte@microsoft.com</a:t>
            </a:r>
          </a:p>
        </p:txBody>
      </p:sp>
    </p:spTree>
    <p:extLst>
      <p:ext uri="{BB962C8B-B14F-4D97-AF65-F5344CB8AC3E}">
        <p14:creationId xmlns:p14="http://schemas.microsoft.com/office/powerpoint/2010/main" val="4190844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70831" y="228600"/>
            <a:ext cx="609254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 </a:t>
            </a:r>
            <a:r>
              <a:rPr lang="en-US" sz="2800" b="1" dirty="0"/>
              <a:t>Internet of Things</a:t>
            </a:r>
            <a:r>
              <a:rPr lang="en-US" sz="2800" dirty="0"/>
              <a:t> (</a:t>
            </a:r>
            <a:r>
              <a:rPr lang="en-US" sz="2800" b="1" dirty="0" err="1"/>
              <a:t>IoT</a:t>
            </a:r>
            <a:r>
              <a:rPr lang="en-US" sz="2800" dirty="0"/>
              <a:t>) is the network of physical objects—devices, vehicles, buildings and other items- embedded with electronics, software, sensors, and network connectivity that enables these objects to collect and exchange data.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457825" cy="6890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00" y="3648075"/>
            <a:ext cx="6967141" cy="324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63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theconnectivist-img.s3.amazonaws.com/wp-content/uploads/2014/05/Unkn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345"/>
            <a:ext cx="12192001" cy="685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476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56895"/>
            <a:ext cx="12192000" cy="638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051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www.walldevil.com/wallpapers/w19/arduino-logo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17" b="-2817"/>
          <a:stretch/>
        </p:blipFill>
        <p:spPr bwMode="auto">
          <a:xfrm>
            <a:off x="0" y="-190501"/>
            <a:ext cx="12192000" cy="723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400933" y="4300056"/>
            <a:ext cx="3143809" cy="10937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000" b="1" i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Arduino </a:t>
            </a:r>
            <a:r>
              <a:rPr lang="en-US" sz="2000" b="1" i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WiFi</a:t>
            </a:r>
            <a:r>
              <a:rPr lang="en-US" sz="20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101 Shield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MKR1000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b="1" i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Yún</a:t>
            </a:r>
            <a:r>
              <a:rPr lang="en-US" sz="20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Shield</a:t>
            </a:r>
            <a:endParaRPr lang="en-US" sz="2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86825" y="6419850"/>
            <a:ext cx="2962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https://create.arduino.cc/iot/</a:t>
            </a:r>
          </a:p>
        </p:txBody>
      </p:sp>
      <p:sp>
        <p:nvSpPr>
          <p:cNvPr id="5" name="Rectangle 4"/>
          <p:cNvSpPr/>
          <p:nvPr/>
        </p:nvSpPr>
        <p:spPr>
          <a:xfrm>
            <a:off x="5319713" y="1018832"/>
            <a:ext cx="155257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$</a:t>
            </a:r>
            <a:r>
              <a:rPr lang="en-US" sz="40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50</a:t>
            </a:r>
            <a:r>
              <a:rPr lang="en-US" sz="16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.</a:t>
            </a:r>
            <a:endParaRPr lang="en-US" sz="1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endParaRPr lang="en-US" sz="1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endParaRPr lang="en-US" sz="1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478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img05.deviantart.net/3474/i/2012/074/c/d/raspberry_pi_wallpaper_hd_1080p_by_tpbarratt-d4suve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24" y="0"/>
            <a:ext cx="121980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344047" y="3804212"/>
            <a:ext cx="4755064" cy="134811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0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802.11n </a:t>
            </a:r>
            <a:r>
              <a:rPr lang="en-US" sz="2000" b="1" i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WiFi</a:t>
            </a:r>
            <a:endParaRPr lang="en-US" sz="2000" b="1" i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0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Bluetooth 4.0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0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Quad-core 64-bit ARM Cortex A53 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0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1.2 GHz.</a:t>
            </a:r>
            <a:endParaRPr lang="en-US" sz="2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r"/>
            <a:endParaRPr lang="en-US" sz="2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84758" y="4453517"/>
            <a:ext cx="366844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It’s a usable desktop computer.</a:t>
            </a:r>
            <a:endParaRPr lang="en-US" sz="2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66327" y="4653572"/>
            <a:ext cx="155257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$</a:t>
            </a:r>
            <a:r>
              <a:rPr lang="en-US" sz="40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35</a:t>
            </a:r>
            <a:r>
              <a:rPr lang="en-US" sz="16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.</a:t>
            </a:r>
            <a:endParaRPr lang="en-US" sz="1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endParaRPr lang="en-US" sz="1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endParaRPr lang="en-US" sz="1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4100" name="Picture 4" descr="https://hackadaycom.files.wordpress.com/2016/02/chromium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838" y="5647323"/>
            <a:ext cx="6565900" cy="96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81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95360" y="1455420"/>
            <a:ext cx="34137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tiny Wi-Fi development board. Arduino </a:t>
            </a:r>
          </a:p>
          <a:p>
            <a:r>
              <a:rPr lang="en-US" dirty="0"/>
              <a:t>+ Wi-Fi </a:t>
            </a:r>
          </a:p>
          <a:p>
            <a:r>
              <a:rPr lang="en-US" dirty="0"/>
              <a:t>+ ARM Cortex M3 </a:t>
            </a:r>
          </a:p>
          <a:p>
            <a:r>
              <a:rPr lang="en-US" dirty="0"/>
              <a:t>+ wireless programming </a:t>
            </a:r>
          </a:p>
          <a:p>
            <a:r>
              <a:rPr lang="en-US" dirty="0"/>
              <a:t>+ REST API </a:t>
            </a:r>
          </a:p>
          <a:p>
            <a:r>
              <a:rPr lang="en-US" dirty="0"/>
              <a:t>= awesome.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4425" y="4171950"/>
            <a:ext cx="3457575" cy="26860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4007" y="3983012"/>
            <a:ext cx="155257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$</a:t>
            </a:r>
            <a:r>
              <a:rPr lang="en-US" sz="40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19</a:t>
            </a:r>
            <a:r>
              <a:rPr lang="en-US" sz="16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.</a:t>
            </a:r>
            <a:endParaRPr lang="en-US" sz="1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algn="ctr"/>
            <a:endParaRPr lang="en-US" sz="1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algn="ctr"/>
            <a:endParaRPr lang="en-US" sz="1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3315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8000"/>
            <a:lum/>
          </a:blip>
          <a:srcRect/>
          <a:stretch>
            <a:fillRect l="23000" r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70859" y="5476532"/>
            <a:ext cx="765501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$3</a:t>
            </a:r>
            <a:endParaRPr lang="en-US" sz="4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856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LED Blinking</a:t>
            </a:r>
          </a:p>
          <a:p>
            <a:r>
              <a:rPr lang="en-US" dirty="0"/>
              <a:t>2. Hello World on OLED</a:t>
            </a:r>
          </a:p>
          <a:p>
            <a:r>
              <a:rPr lang="en-US" dirty="0"/>
              <a:t>3. Connect to </a:t>
            </a:r>
            <a:r>
              <a:rPr lang="en-US" dirty="0" err="1"/>
              <a:t>WiFi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496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3354</TotalTime>
  <Words>210</Words>
  <Application>Microsoft Office PowerPoint</Application>
  <PresentationFormat>Widescreen</PresentationFormat>
  <Paragraphs>65</Paragraphs>
  <Slides>14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Segoe UI</vt:lpstr>
      <vt:lpstr>Segoe UI Light</vt:lpstr>
      <vt:lpstr>Segoe UI Semilight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</vt:lpstr>
      <vt:lpstr>PowerPoint Presentation</vt:lpstr>
      <vt:lpstr>PowerPoint Presentation</vt:lpstr>
      <vt:lpstr>PowerPoint Presentation</vt:lpstr>
      <vt:lpstr>OTA</vt:lpstr>
      <vt:lpstr>PowerPoint Presentation</vt:lpstr>
    </vt:vector>
  </TitlesOfParts>
  <Company>Microsoft 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Biswadip Maity</dc:creator>
  <cp:lastModifiedBy>Nagaraju Kotcharlakota</cp:lastModifiedBy>
  <cp:revision>41</cp:revision>
  <dcterms:created xsi:type="dcterms:W3CDTF">2017-01-16T16:54:16Z</dcterms:created>
  <dcterms:modified xsi:type="dcterms:W3CDTF">2017-07-10T08:50:57Z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nkotchar@microsoft.com</vt:lpwstr>
  </property>
  <property fmtid="{D5CDD505-2E9C-101B-9397-08002B2CF9AE}" pid="6" name="MSIP_Label_f42aa342-8706-4288-bd11-ebb85995028c_SetDate">
    <vt:lpwstr>2017-07-10T13:51:27.9181581+05:30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